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6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600000000000000"/>
      <p:regular r:id="rId22"/>
    </p:embeddedFont>
    <p:embeddedFont>
      <p:font typeface="Montserrat Extra-Light" charset="1" panose="00000300000000000000"/>
      <p:regular r:id="rId23"/>
    </p:embeddedFont>
    <p:embeddedFont>
      <p:font typeface="Montserrat Extra-Light Bold" charset="1" panose="000004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Extra-Light Bold Italics" charset="1" panose="00000400000000000000"/>
      <p:regular r:id="rId26"/>
    </p:embeddedFont>
    <p:embeddedFont>
      <p:font typeface="Moontime" charset="1" panose="00000000000000000000"/>
      <p:regular r:id="rId27"/>
    </p:embeddedFont>
    <p:embeddedFont>
      <p:font typeface="Daydream" charset="1" panose="00000000000000000000"/>
      <p:regular r:id="rId28"/>
    </p:embeddedFont>
    <p:embeddedFont>
      <p:font typeface="Twister" charset="1" panose="00000000000000000000"/>
      <p:regular r:id="rId29"/>
    </p:embeddedFont>
    <p:embeddedFont>
      <p:font typeface="Porcelain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jpe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8.pn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14" Target="../media/image77.svg" Type="http://schemas.openxmlformats.org/officeDocument/2006/relationships/image"/><Relationship Id="rId15" Target="../media/image78.png" Type="http://schemas.openxmlformats.org/officeDocument/2006/relationships/image"/><Relationship Id="rId16" Target="../media/image79.png" Type="http://schemas.openxmlformats.org/officeDocument/2006/relationships/image"/><Relationship Id="rId17" Target="../media/image80.svg" Type="http://schemas.openxmlformats.org/officeDocument/2006/relationships/image"/><Relationship Id="rId18" Target="../media/image81.png" Type="http://schemas.openxmlformats.org/officeDocument/2006/relationships/image"/><Relationship Id="rId19" Target="../media/image82.png" Type="http://schemas.openxmlformats.org/officeDocument/2006/relationships/image"/><Relationship Id="rId2" Target="../media/image66.png" Type="http://schemas.openxmlformats.org/officeDocument/2006/relationships/image"/><Relationship Id="rId20" Target="../media/image83.svg" Type="http://schemas.openxmlformats.org/officeDocument/2006/relationships/image"/><Relationship Id="rId3" Target="../media/image6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2.jpe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2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2.jpeg" Type="http://schemas.openxmlformats.org/officeDocument/2006/relationships/image"/><Relationship Id="rId2" Target="../media/image2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.jpe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2.jpe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2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jpe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45" r="2840" b="4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015516" y="1881354"/>
            <a:ext cx="10057215" cy="10057215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1691511">
            <a:off x="14609136" y="7172018"/>
            <a:ext cx="6461240" cy="6197808"/>
            <a:chOff x="0" y="0"/>
            <a:chExt cx="6323330" cy="6065520"/>
          </a:xfrm>
        </p:grpSpPr>
        <p:sp>
          <p:nvSpPr>
            <p:cNvPr name="Freeform 5" id="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CF8B8A"/>
            </a:solidFill>
          </p:spPr>
        </p:sp>
      </p:grpSp>
      <p:grpSp>
        <p:nvGrpSpPr>
          <p:cNvPr name="Group 6" id="6"/>
          <p:cNvGrpSpPr/>
          <p:nvPr/>
        </p:nvGrpSpPr>
        <p:grpSpPr>
          <a:xfrm rot="-931777">
            <a:off x="13257806" y="8751092"/>
            <a:ext cx="6461240" cy="6197808"/>
            <a:chOff x="0" y="0"/>
            <a:chExt cx="6323330" cy="6065520"/>
          </a:xfrm>
        </p:grpSpPr>
        <p:sp>
          <p:nvSpPr>
            <p:cNvPr name="Freeform 7" id="7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EACCD2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45118" y="8087735"/>
            <a:ext cx="3478024" cy="189117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42429" y="7470138"/>
            <a:ext cx="1651978" cy="15631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51071"/>
            <a:ext cx="3956109" cy="755257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11464675" y="5143500"/>
            <a:ext cx="4127413" cy="0"/>
          </a:xfrm>
          <a:prstGeom prst="line">
            <a:avLst/>
          </a:prstGeom>
          <a:ln cap="rnd" w="47625">
            <a:solidFill>
              <a:srgbClr val="CF908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335582" y="5519627"/>
            <a:ext cx="5190802" cy="495928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7318">
            <a:off x="10013869" y="6194916"/>
            <a:ext cx="1158016" cy="35753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384130" y="2799905"/>
            <a:ext cx="7557449" cy="231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89"/>
              </a:lnSpc>
            </a:pPr>
            <a:r>
              <a:rPr lang="en-US" sz="8900">
                <a:solidFill>
                  <a:srgbClr val="9B7E84"/>
                </a:solidFill>
                <a:latin typeface="Montserrat Classic Bold"/>
              </a:rPr>
              <a:t>Player:   RobbyX67Z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4675" y="5583125"/>
            <a:ext cx="4371975" cy="241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1"/>
              </a:lnSpc>
            </a:pPr>
            <a:r>
              <a:rPr lang="en-US" sz="2751">
                <a:solidFill>
                  <a:srgbClr val="9B7E84"/>
                </a:solidFill>
                <a:latin typeface="Montserrat Bold"/>
              </a:rPr>
              <a:t>- gehen (rechts-links)</a:t>
            </a:r>
          </a:p>
          <a:p>
            <a:pPr algn="just">
              <a:lnSpc>
                <a:spcPts val="3851"/>
              </a:lnSpc>
            </a:pPr>
            <a:r>
              <a:rPr lang="en-US" sz="2751">
                <a:solidFill>
                  <a:srgbClr val="9B7E84"/>
                </a:solidFill>
                <a:latin typeface="Montserrat Bold"/>
              </a:rPr>
              <a:t>- springen</a:t>
            </a:r>
          </a:p>
          <a:p>
            <a:pPr algn="just">
              <a:lnSpc>
                <a:spcPts val="3851"/>
              </a:lnSpc>
            </a:pPr>
            <a:r>
              <a:rPr lang="en-US" sz="2751">
                <a:solidFill>
                  <a:srgbClr val="9B7E84"/>
                </a:solidFill>
                <a:latin typeface="Montserrat Bold"/>
              </a:rPr>
              <a:t>- Glühbirnen (≙Münzen) </a:t>
            </a:r>
          </a:p>
          <a:p>
            <a:pPr algn="just">
              <a:lnSpc>
                <a:spcPts val="3851"/>
              </a:lnSpc>
            </a:pPr>
            <a:r>
              <a:rPr lang="en-US" sz="2751">
                <a:solidFill>
                  <a:srgbClr val="9B7E84"/>
                </a:solidFill>
                <a:latin typeface="Montserrat Bold"/>
              </a:rPr>
              <a:t>   sammeln</a:t>
            </a:r>
          </a:p>
          <a:p>
            <a:pPr algn="just">
              <a:lnSpc>
                <a:spcPts val="385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685109" y="8312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910214" y="-1226130"/>
            <a:ext cx="935182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685109" y="8312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7E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6351" y="0"/>
            <a:ext cx="11213251" cy="10287000"/>
            <a:chOff x="0" y="0"/>
            <a:chExt cx="2556143" cy="23449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556143" cy="2344997"/>
            </a:xfrm>
            <a:custGeom>
              <a:avLst/>
              <a:gdLst/>
              <a:ahLst/>
              <a:cxnLst/>
              <a:rect r="r" b="b" t="t" l="l"/>
              <a:pathLst>
                <a:path h="2344997" w="2556143">
                  <a:moveTo>
                    <a:pt x="0" y="0"/>
                  </a:moveTo>
                  <a:lnTo>
                    <a:pt x="2556143" y="0"/>
                  </a:lnTo>
                  <a:lnTo>
                    <a:pt x="2556143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09426" y="2059811"/>
            <a:ext cx="11691240" cy="6576240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5190" b="-519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6022" y="8898123"/>
            <a:ext cx="1651978" cy="15631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7010" y="-219591"/>
            <a:ext cx="1651978" cy="1563184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461616" y="4310029"/>
            <a:ext cx="4127413" cy="0"/>
          </a:xfrm>
          <a:prstGeom prst="line">
            <a:avLst/>
          </a:prstGeom>
          <a:ln cap="rnd" w="47625">
            <a:solidFill>
              <a:srgbClr val="FFE9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-4848099">
            <a:off x="-765499" y="9220518"/>
            <a:ext cx="6449390" cy="6186441"/>
            <a:chOff x="0" y="0"/>
            <a:chExt cx="6323330" cy="6065520"/>
          </a:xfrm>
        </p:grpSpPr>
        <p:sp>
          <p:nvSpPr>
            <p:cNvPr name="Freeform 12" id="12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2938367">
            <a:off x="-3507479" y="8212858"/>
            <a:ext cx="6461240" cy="6197808"/>
            <a:chOff x="0" y="0"/>
            <a:chExt cx="6323330" cy="6065520"/>
          </a:xfrm>
        </p:grpSpPr>
        <p:sp>
          <p:nvSpPr>
            <p:cNvPr name="Freeform 14" id="14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7B0B8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1616" y="3117499"/>
            <a:ext cx="6958235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0"/>
              </a:lnSpc>
            </a:pPr>
            <a:r>
              <a:rPr lang="en-US" sz="9000">
                <a:solidFill>
                  <a:srgbClr val="FFFFFF"/>
                </a:solidFill>
                <a:latin typeface="Montserrat Classic Bold"/>
              </a:rPr>
              <a:t>Level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1616" y="4672314"/>
            <a:ext cx="6345306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 Bold"/>
              </a:rPr>
              <a:t>- Glühbirne -&gt; "Coins"</a:t>
            </a:r>
          </a:p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 Bold"/>
              </a:rPr>
              <a:t>- gehen (links, rechts) </a:t>
            </a:r>
          </a:p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 Bold"/>
              </a:rPr>
              <a:t>- springen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75609" y="10217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24852" y="0"/>
            <a:ext cx="2463148" cy="10287000"/>
            <a:chOff x="0" y="0"/>
            <a:chExt cx="561493" cy="23449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1493" cy="2344997"/>
            </a:xfrm>
            <a:custGeom>
              <a:avLst/>
              <a:gdLst/>
              <a:ahLst/>
              <a:cxnLst/>
              <a:rect r="r" b="b" t="t" l="l"/>
              <a:pathLst>
                <a:path h="2344997" w="561493">
                  <a:moveTo>
                    <a:pt x="0" y="0"/>
                  </a:moveTo>
                  <a:lnTo>
                    <a:pt x="561493" y="0"/>
                  </a:lnTo>
                  <a:lnTo>
                    <a:pt x="561493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6672" y="-1579696"/>
            <a:ext cx="93518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30437" y="9894729"/>
            <a:ext cx="1651978" cy="1563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90210" y="-534484"/>
            <a:ext cx="1651978" cy="156318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name="Freeform 9" id="9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9B7E8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938367">
            <a:off x="-3675062" y="8808706"/>
            <a:ext cx="6461240" cy="6197808"/>
            <a:chOff x="0" y="0"/>
            <a:chExt cx="6323330" cy="6065520"/>
          </a:xfrm>
        </p:grpSpPr>
        <p:sp>
          <p:nvSpPr>
            <p:cNvPr name="Freeform 11" id="11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6AFB7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581110" y="1872734"/>
            <a:ext cx="5325576" cy="0"/>
          </a:xfrm>
          <a:prstGeom prst="line">
            <a:avLst/>
          </a:prstGeom>
          <a:ln cap="rnd" w="47625">
            <a:solidFill>
              <a:srgbClr val="EACCD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36850" y="-823438"/>
            <a:ext cx="6502300" cy="137139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610499" y="1872734"/>
            <a:ext cx="4023762" cy="377450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08340" y="2252678"/>
            <a:ext cx="688673" cy="68867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771" t="0" r="0" b="69712"/>
          <a:stretch>
            <a:fillRect/>
          </a:stretch>
        </p:blipFill>
        <p:spPr>
          <a:xfrm flipH="false" flipV="false" rot="0">
            <a:off x="10848732" y="5143500"/>
            <a:ext cx="7319215" cy="177302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88836" y="5741088"/>
            <a:ext cx="808177" cy="28892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9842188" y="6620507"/>
            <a:ext cx="8040227" cy="366649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9710549"/>
            <a:ext cx="807363" cy="36835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81110" y="799457"/>
            <a:ext cx="5821666" cy="107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9"/>
              </a:lnSpc>
            </a:pPr>
            <a:r>
              <a:rPr lang="en-US" sz="8100">
                <a:solidFill>
                  <a:srgbClr val="9B7E84"/>
                </a:solidFill>
                <a:latin typeface="Montserrat Classic Bold"/>
              </a:rPr>
              <a:t>Probleme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1110" y="2539864"/>
            <a:ext cx="9361013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 Player fiel immer runter, TileMap wurde nicht erkannt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-&gt; Lösung: richtige Szene ausführen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(Main-Scene auf Level1.tscn setzen)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 Glühbirne: wurden nicht gesammelt, Robby lief einfach immer dadurch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-&gt; Lösung: im Skript als Signal anhängen!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 Szene ging nicht mehr weiter, obwohl der Player weg war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9B7E84"/>
                </a:solidFill>
                <a:latin typeface="Montserrat Extra-Light Bold"/>
              </a:rPr>
              <a:t>-&gt; Lösung: Kamera einbinden, damit der Spieler verfolgt wird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75609" y="10217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7E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6022" y="8898123"/>
            <a:ext cx="1651978" cy="156318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name="Freeform 6" id="6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EACCD2"/>
            </a:solidFill>
          </p:spPr>
        </p:sp>
      </p:grpSp>
      <p:grpSp>
        <p:nvGrpSpPr>
          <p:cNvPr name="Group 7" id="7"/>
          <p:cNvGrpSpPr/>
          <p:nvPr/>
        </p:nvGrpSpPr>
        <p:grpSpPr>
          <a:xfrm rot="-2938367">
            <a:off x="-3507479" y="8212858"/>
            <a:ext cx="6461240" cy="6197808"/>
            <a:chOff x="0" y="0"/>
            <a:chExt cx="6323330" cy="6065520"/>
          </a:xfrm>
        </p:grpSpPr>
        <p:sp>
          <p:nvSpPr>
            <p:cNvPr name="Freeform 8" id="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3966304" y="2660982"/>
            <a:ext cx="9972403" cy="0"/>
          </a:xfrm>
          <a:prstGeom prst="line">
            <a:avLst/>
          </a:prstGeom>
          <a:ln cap="rnd" w="47625">
            <a:solidFill>
              <a:srgbClr val="FFE9E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6634" r="0" b="0"/>
          <a:stretch>
            <a:fillRect/>
          </a:stretch>
        </p:blipFill>
        <p:spPr>
          <a:xfrm flipH="false" flipV="false" rot="0">
            <a:off x="5715977" y="5357478"/>
            <a:ext cx="6856046" cy="378674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70118" y="3165728"/>
            <a:ext cx="6164775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"/>
              </a:rPr>
              <a:t>- Gegner erstellen</a:t>
            </a:r>
          </a:p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"/>
              </a:rPr>
              <a:t>- Boss-Kampf </a:t>
            </a:r>
          </a:p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Montserrat Extra-Light"/>
              </a:rPr>
              <a:t>- restlichen Level erstellen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07099" y="1587705"/>
            <a:ext cx="10673803" cy="107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9"/>
              </a:lnSpc>
            </a:pPr>
            <a:r>
              <a:rPr lang="en-US" sz="8100">
                <a:solidFill>
                  <a:srgbClr val="FFFFFF"/>
                </a:solidFill>
                <a:latin typeface="Montserrat Classic Bold"/>
              </a:rPr>
              <a:t>Weiteres Vorgehen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B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81059" y="0"/>
            <a:ext cx="2606941" cy="10287000"/>
            <a:chOff x="0" y="0"/>
            <a:chExt cx="594271" cy="23449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4271" cy="2344997"/>
            </a:xfrm>
            <a:custGeom>
              <a:avLst/>
              <a:gdLst/>
              <a:ahLst/>
              <a:cxnLst/>
              <a:rect r="r" b="b" t="t" l="l"/>
              <a:pathLst>
                <a:path h="2344997" w="594271">
                  <a:moveTo>
                    <a:pt x="0" y="0"/>
                  </a:moveTo>
                  <a:lnTo>
                    <a:pt x="594271" y="0"/>
                  </a:lnTo>
                  <a:lnTo>
                    <a:pt x="59427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84529" y="-1651077"/>
            <a:ext cx="93518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96303" y="-1367186"/>
            <a:ext cx="2889693" cy="27343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2938367">
            <a:off x="10150695" y="2044596"/>
            <a:ext cx="6461240" cy="6197808"/>
            <a:chOff x="0" y="0"/>
            <a:chExt cx="6323330" cy="6065520"/>
          </a:xfrm>
        </p:grpSpPr>
        <p:sp>
          <p:nvSpPr>
            <p:cNvPr name="Freeform 8" id="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39495" y="6575910"/>
            <a:ext cx="1651978" cy="1563184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4431966" y="5542174"/>
            <a:ext cx="9414542" cy="0"/>
          </a:xfrm>
          <a:prstGeom prst="line">
            <a:avLst/>
          </a:prstGeom>
          <a:ln cap="rnd" w="66675">
            <a:solidFill>
              <a:srgbClr val="9B7E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533308" y="9535922"/>
            <a:ext cx="4306449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67"/>
              </a:lnSpc>
            </a:pPr>
            <a:r>
              <a:rPr lang="en-US" sz="3300">
                <a:solidFill>
                  <a:srgbClr val="FFFFFF"/>
                </a:solidFill>
                <a:latin typeface="Montserrat Bold"/>
              </a:rPr>
              <a:t>reallygreatsite.com</a:t>
            </a:r>
          </a:p>
        </p:txBody>
      </p:sp>
      <p:grpSp>
        <p:nvGrpSpPr>
          <p:cNvPr name="Group 12" id="12"/>
          <p:cNvGrpSpPr/>
          <p:nvPr/>
        </p:nvGrpSpPr>
        <p:grpSpPr>
          <a:xfrm rot="-4848099">
            <a:off x="13002149" y="4822887"/>
            <a:ext cx="6461240" cy="6197808"/>
            <a:chOff x="0" y="0"/>
            <a:chExt cx="6323330" cy="6065520"/>
          </a:xfrm>
        </p:grpSpPr>
        <p:sp>
          <p:nvSpPr>
            <p:cNvPr name="Freeform 13" id="13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9B7E84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3353743"/>
            <a:ext cx="4008103" cy="413844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139238" y="4246523"/>
            <a:ext cx="95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705456" y="3506431"/>
            <a:ext cx="8827852" cy="398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11455">
                <a:solidFill>
                  <a:srgbClr val="000000"/>
                </a:solidFill>
                <a:latin typeface="Moontime"/>
              </a:rPr>
              <a:t>Danke fürs Zuhören </a:t>
            </a:r>
          </a:p>
          <a:p>
            <a:pPr algn="ctr">
              <a:lnSpc>
                <a:spcPts val="16037"/>
              </a:lnSpc>
            </a:pPr>
            <a:r>
              <a:rPr lang="en-US" sz="11455">
                <a:solidFill>
                  <a:srgbClr val="000000"/>
                </a:solidFill>
                <a:latin typeface="Moontime"/>
              </a:rPr>
              <a:t>Fragen? 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00185" y="790575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7E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91511">
            <a:off x="14609136" y="7172018"/>
            <a:ext cx="6461240" cy="6197808"/>
            <a:chOff x="0" y="0"/>
            <a:chExt cx="6323330" cy="6065520"/>
          </a:xfrm>
        </p:grpSpPr>
        <p:sp>
          <p:nvSpPr>
            <p:cNvPr name="Freeform 3" id="3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931777">
            <a:off x="13257806" y="8751092"/>
            <a:ext cx="6461240" cy="6197808"/>
            <a:chOff x="0" y="0"/>
            <a:chExt cx="6323330" cy="6065520"/>
          </a:xfrm>
        </p:grpSpPr>
        <p:sp>
          <p:nvSpPr>
            <p:cNvPr name="Freeform 5" id="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EACCD2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0386" y="8395824"/>
            <a:ext cx="3478024" cy="18911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7698" y="653188"/>
            <a:ext cx="3956109" cy="7552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11879">
            <a:off x="1169002" y="6590443"/>
            <a:ext cx="6891181" cy="0"/>
          </a:xfrm>
          <a:prstGeom prst="line">
            <a:avLst/>
          </a:prstGeom>
          <a:ln cap="rnd" w="47625">
            <a:solidFill>
              <a:srgbClr val="D6AFB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84374" y="122146"/>
            <a:ext cx="6502300" cy="137139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68940" y="4048379"/>
            <a:ext cx="7617775" cy="233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3"/>
              </a:lnSpc>
            </a:pPr>
            <a:r>
              <a:rPr lang="en-US" sz="8799">
                <a:solidFill>
                  <a:srgbClr val="FFFFFF"/>
                </a:solidFill>
                <a:latin typeface="Montserrat Classic Bold"/>
              </a:rPr>
              <a:t>Inhalts-</a:t>
            </a:r>
          </a:p>
          <a:p>
            <a:pPr>
              <a:lnSpc>
                <a:spcPts val="9063"/>
              </a:lnSpc>
            </a:pPr>
            <a:r>
              <a:rPr lang="en-US" sz="8799">
                <a:solidFill>
                  <a:srgbClr val="FFFFFF"/>
                </a:solidFill>
                <a:latin typeface="Montserrat Classic Bold"/>
              </a:rPr>
              <a:t>verzeichnis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86715" y="3800729"/>
            <a:ext cx="5341504" cy="367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Our Team</a:t>
            </a:r>
          </a:p>
          <a:p>
            <a:pPr algn="just" marL="863599" indent="-431800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"ROBOTS"- Wiederholung</a:t>
            </a:r>
          </a:p>
          <a:p>
            <a:pPr algn="just" marL="863599" indent="-431800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Features</a:t>
            </a:r>
          </a:p>
          <a:p>
            <a:pPr algn="just" marL="863599" indent="-431800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Level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3878" y="4172204"/>
            <a:ext cx="4434122" cy="293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Probleme</a:t>
            </a:r>
          </a:p>
          <a:p>
            <a:pPr algn="just" marL="863596" indent="-431798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Weiteres Vorgehen</a:t>
            </a:r>
          </a:p>
          <a:p>
            <a:pPr algn="just" marL="863596" indent="-431798" lvl="1">
              <a:lnSpc>
                <a:spcPts val="59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Extra-Light"/>
              </a:rPr>
              <a:t>Ende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88725" y="1030817"/>
            <a:ext cx="67057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B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60186">
            <a:off x="2526963" y="-2236078"/>
            <a:ext cx="16825847" cy="1592145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691511">
            <a:off x="14516278" y="6883258"/>
            <a:ext cx="6461240" cy="6197808"/>
            <a:chOff x="0" y="0"/>
            <a:chExt cx="6323330" cy="6065520"/>
          </a:xfrm>
        </p:grpSpPr>
        <p:sp>
          <p:nvSpPr>
            <p:cNvPr name="Freeform 4" id="4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29889" y="0"/>
            <a:ext cx="8272339" cy="10287000"/>
            <a:chOff x="0" y="0"/>
            <a:chExt cx="1885741" cy="234499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885741" cy="2344997"/>
            </a:xfrm>
            <a:custGeom>
              <a:avLst/>
              <a:gdLst/>
              <a:ahLst/>
              <a:cxnLst/>
              <a:rect r="r" b="b" t="t" l="l"/>
              <a:pathLst>
                <a:path h="2344997" w="1885741">
                  <a:moveTo>
                    <a:pt x="0" y="0"/>
                  </a:moveTo>
                  <a:lnTo>
                    <a:pt x="1885741" y="0"/>
                  </a:lnTo>
                  <a:lnTo>
                    <a:pt x="188574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8876180" y="5244968"/>
            <a:ext cx="4127413" cy="0"/>
          </a:xfrm>
          <a:prstGeom prst="line">
            <a:avLst/>
          </a:prstGeom>
          <a:ln cap="rnd" w="47625">
            <a:solidFill>
              <a:srgbClr val="9B85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3595">
            <a:off x="1028332" y="3857202"/>
            <a:ext cx="3469351" cy="0"/>
          </a:xfrm>
          <a:prstGeom prst="line">
            <a:avLst/>
          </a:prstGeom>
          <a:ln cap="rnd" w="47625">
            <a:solidFill>
              <a:srgbClr val="9B85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028537" y="6510971"/>
            <a:ext cx="3469269" cy="0"/>
          </a:xfrm>
          <a:prstGeom prst="line">
            <a:avLst/>
          </a:prstGeom>
          <a:ln cap="rnd" w="47625">
            <a:solidFill>
              <a:srgbClr val="9B85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876180" y="4064371"/>
            <a:ext cx="7363942" cy="143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0"/>
              </a:lnSpc>
            </a:pPr>
            <a:r>
              <a:rPr lang="en-US" sz="10899">
                <a:solidFill>
                  <a:srgbClr val="57555E"/>
                </a:solidFill>
                <a:latin typeface="Daydream Bold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210" y="3414413"/>
            <a:ext cx="3469433" cy="43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7"/>
              </a:lnSpc>
            </a:pPr>
            <a:r>
              <a:rPr lang="en-US" sz="3300">
                <a:solidFill>
                  <a:srgbClr val="403E46"/>
                </a:solidFill>
                <a:latin typeface="Montserrat Extra-Light Bold"/>
              </a:rPr>
              <a:t>Elif Catakli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57215"/>
            <a:ext cx="4492786" cy="525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>
                <a:solidFill>
                  <a:srgbClr val="403E46"/>
                </a:solidFill>
                <a:latin typeface="Moontime"/>
              </a:rPr>
              <a:t>Entwicklerin &amp; Designerin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80087"/>
            <a:ext cx="3635794" cy="43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7"/>
              </a:lnSpc>
            </a:pPr>
            <a:r>
              <a:rPr lang="en-US" sz="3300">
                <a:solidFill>
                  <a:srgbClr val="403E46"/>
                </a:solidFill>
                <a:latin typeface="Montserrat Extra-Light Bold"/>
              </a:rPr>
              <a:t>Ayca Erdogan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84374" y="122146"/>
            <a:ext cx="6502300" cy="1371394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931777">
            <a:off x="13009502" y="8456238"/>
            <a:ext cx="6461240" cy="6197808"/>
            <a:chOff x="0" y="0"/>
            <a:chExt cx="6323330" cy="6065520"/>
          </a:xfrm>
        </p:grpSpPr>
        <p:sp>
          <p:nvSpPr>
            <p:cNvPr name="Freeform 18" id="1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EEDAD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54772" y="6634796"/>
            <a:ext cx="4492786" cy="525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>
                <a:solidFill>
                  <a:srgbClr val="403E46"/>
                </a:solidFill>
                <a:latin typeface="Moontime"/>
              </a:rPr>
              <a:t>Entwicklerin &amp; Designerin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88725" y="1030817"/>
            <a:ext cx="67057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403E46"/>
                </a:solidFill>
                <a:latin typeface="Montserrat Bold"/>
              </a:rPr>
              <a:t>03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209900" y="9556616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1933" y="-55779"/>
            <a:ext cx="10398557" cy="103985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4458" t="12404" r="14496" b="17678"/>
          <a:stretch>
            <a:fillRect/>
          </a:stretch>
        </p:blipFill>
        <p:spPr>
          <a:xfrm flipH="false" flipV="false" rot="0">
            <a:off x="17015658" y="8734559"/>
            <a:ext cx="1064377" cy="1047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5576" t="1019" r="5576" b="0"/>
          <a:stretch>
            <a:fillRect/>
          </a:stretch>
        </p:blipFill>
        <p:spPr>
          <a:xfrm flipH="false" flipV="false" rot="-4673990">
            <a:off x="6007868" y="941970"/>
            <a:ext cx="16651686" cy="123595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450521" y="790164"/>
            <a:ext cx="808779" cy="47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6"/>
              </a:lnSpc>
            </a:pPr>
            <a:r>
              <a:rPr lang="en-US" spc="115" sz="3130">
                <a:solidFill>
                  <a:srgbClr val="EEDAD0"/>
                </a:solidFill>
                <a:latin typeface="Norwester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78584">
            <a:off x="9121564" y="450669"/>
            <a:ext cx="10916978" cy="103301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21023" y="5095875"/>
            <a:ext cx="6815297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pc="107" sz="2899">
                <a:solidFill>
                  <a:srgbClr val="000000"/>
                </a:solidFill>
                <a:latin typeface="Montserrat Extra-Light Bold"/>
              </a:rPr>
              <a:t>Elif Catakli &amp; Ayca Erdogan 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pc="107" sz="2899">
                <a:solidFill>
                  <a:srgbClr val="000000"/>
                </a:solidFill>
                <a:latin typeface="Montserrat Extra-Light Bold"/>
              </a:rPr>
              <a:t>unsere Initialen E &amp; A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pc="107" sz="2899">
                <a:solidFill>
                  <a:srgbClr val="000000"/>
                </a:solidFill>
                <a:latin typeface="Montserrat Extra-Light Bold"/>
              </a:rPr>
              <a:t>inspiriert durch EA Sports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20008" y="3752747"/>
            <a:ext cx="6416312" cy="108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38"/>
              </a:lnSpc>
            </a:pPr>
            <a:r>
              <a:rPr lang="en-US" sz="6313">
                <a:solidFill>
                  <a:srgbClr val="000000"/>
                </a:solidFill>
                <a:latin typeface="Porcelain Bold"/>
              </a:rPr>
              <a:t>Entstehung des Logos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66679" y="1030817"/>
            <a:ext cx="49262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403E46"/>
                </a:solidFill>
                <a:latin typeface="Montserrat Bold"/>
              </a:rPr>
              <a:t>03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46624" y="257743"/>
            <a:ext cx="6803897" cy="14350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4910" y="-1799657"/>
            <a:ext cx="935182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09900" y="9556616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CC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491" r="0" b="7491"/>
          <a:stretch>
            <a:fillRect/>
          </a:stretch>
        </p:blipFill>
        <p:spPr>
          <a:xfrm flipH="false" flipV="false" rot="-4601308">
            <a:off x="2747202" y="-15467730"/>
            <a:ext cx="23567841" cy="2680466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04056" y="-219591"/>
            <a:ext cx="2606941" cy="10287000"/>
            <a:chOff x="0" y="0"/>
            <a:chExt cx="594271" cy="234499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4271" cy="2344997"/>
            </a:xfrm>
            <a:custGeom>
              <a:avLst/>
              <a:gdLst/>
              <a:ahLst/>
              <a:cxnLst/>
              <a:rect r="r" b="b" t="t" l="l"/>
              <a:pathLst>
                <a:path h="2344997" w="594271">
                  <a:moveTo>
                    <a:pt x="0" y="0"/>
                  </a:moveTo>
                  <a:lnTo>
                    <a:pt x="594271" y="0"/>
                  </a:lnTo>
                  <a:lnTo>
                    <a:pt x="59427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EDAD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96303" y="-1229422"/>
            <a:ext cx="2889693" cy="273437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2938367">
            <a:off x="-2201920" y="5134005"/>
            <a:ext cx="6461240" cy="6197808"/>
            <a:chOff x="0" y="0"/>
            <a:chExt cx="6323330" cy="6065520"/>
          </a:xfrm>
        </p:grpSpPr>
        <p:sp>
          <p:nvSpPr>
            <p:cNvPr name="Freeform 9" id="9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7B0B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3716112">
            <a:off x="-1411313" y="7353061"/>
            <a:ext cx="6461240" cy="6197808"/>
            <a:chOff x="0" y="0"/>
            <a:chExt cx="6323330" cy="6065520"/>
          </a:xfrm>
        </p:grpSpPr>
        <p:sp>
          <p:nvSpPr>
            <p:cNvPr name="Freeform 11" id="11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CF908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73739" y="3867502"/>
            <a:ext cx="3750778" cy="227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13"/>
              </a:lnSpc>
            </a:pPr>
            <a:r>
              <a:rPr lang="en-US" sz="13152">
                <a:solidFill>
                  <a:srgbClr val="000000"/>
                </a:solidFill>
                <a:latin typeface="Twister Bold"/>
              </a:rPr>
              <a:t>Idee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79004" y="3761561"/>
            <a:ext cx="2286480" cy="276387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432473" y="102870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FFFFFF"/>
                </a:solidFill>
                <a:latin typeface="Montserrat Extra-Light Bold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24518" y="380062"/>
            <a:ext cx="6803897" cy="143500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8B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name="Freeform 5" id="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938367">
            <a:off x="-3507479" y="8703992"/>
            <a:ext cx="6461240" cy="6197808"/>
            <a:chOff x="0" y="0"/>
            <a:chExt cx="6323330" cy="6065520"/>
          </a:xfrm>
        </p:grpSpPr>
        <p:sp>
          <p:nvSpPr>
            <p:cNvPr name="Freeform 7" id="7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7B0B8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774706" y="3050273"/>
            <a:ext cx="4502414" cy="0"/>
          </a:xfrm>
          <a:prstGeom prst="line">
            <a:avLst/>
          </a:prstGeom>
          <a:ln cap="rnd" w="47625">
            <a:solidFill>
              <a:srgbClr val="403E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705004" y="2248495"/>
            <a:ext cx="8536248" cy="830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Spielstory: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Robby wurde in der Fabrik zum Leben erweckt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Fabrik steht in Gefahr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wollen die Roboter abschaffen 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haben derzeit die Macht über die Fabrik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viele Roboter wurden in den Standby-Modus versetzt</a:t>
            </a:r>
          </a:p>
          <a:p>
            <a:pPr>
              <a:lnSpc>
                <a:spcPts val="3300"/>
              </a:lnSpc>
            </a:pPr>
          </a:p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Mission: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Roboter vor der Menschheit beschützen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Serverraum erreichen und ein Programm entwickeln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"Boss"-Roboter besiegen (Level 4)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Roboter im Standby-Modus müssen umprogrammiert werden</a:t>
            </a:r>
          </a:p>
          <a:p>
            <a:pPr>
              <a:lnSpc>
                <a:spcPts val="3300"/>
              </a:lnSpc>
            </a:pPr>
          </a:p>
          <a:p>
            <a:pPr>
              <a:lnSpc>
                <a:spcPts val="3959"/>
              </a:lnSpc>
            </a:pPr>
            <a:r>
              <a:rPr lang="en-US" sz="2399">
                <a:solidFill>
                  <a:srgbClr val="2A2830"/>
                </a:solidFill>
                <a:latin typeface="Montserrat Bold"/>
              </a:rPr>
              <a:t>Ziel: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Robby will die Macht zurück und seine Freunde retten </a:t>
            </a:r>
          </a:p>
          <a:p>
            <a:pPr>
              <a:lnSpc>
                <a:spcPts val="3300"/>
              </a:lnSpc>
            </a:pPr>
            <a:r>
              <a:rPr lang="en-US" sz="2000">
                <a:solidFill>
                  <a:srgbClr val="2A2830"/>
                </a:solidFill>
                <a:latin typeface="Montserrat Bold"/>
              </a:rPr>
              <a:t>- Menschen vertreiben</a:t>
            </a:r>
          </a:p>
          <a:p>
            <a:pPr>
              <a:lnSpc>
                <a:spcPts val="3959"/>
              </a:lnSpc>
            </a:pPr>
          </a:p>
          <a:p>
            <a:pPr>
              <a:lnSpc>
                <a:spcPts val="3300"/>
              </a:lnSpc>
            </a:pPr>
          </a:p>
          <a:p>
            <a:pPr>
              <a:lnSpc>
                <a:spcPts val="39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295248">
            <a:off x="5215723" y="2588771"/>
            <a:ext cx="2500143" cy="275015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48518" y="1671585"/>
            <a:ext cx="2477081" cy="17114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9240" y="3871264"/>
            <a:ext cx="73457" cy="12949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4153" b="0"/>
          <a:stretch>
            <a:fillRect/>
          </a:stretch>
        </p:blipFill>
        <p:spPr>
          <a:xfrm flipH="false" flipV="false" rot="0">
            <a:off x="5110118" y="4406045"/>
            <a:ext cx="2076801" cy="259271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61598">
            <a:off x="5923656" y="5530034"/>
            <a:ext cx="723689" cy="34473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74706" y="4231920"/>
            <a:ext cx="3813131" cy="19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Spielfigur: RobbyX67Z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- Programmierer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Spielort: Fabrik, in der </a:t>
            </a:r>
          </a:p>
          <a:p>
            <a:pPr>
              <a:lnSpc>
                <a:spcPts val="4056"/>
              </a:lnSpc>
            </a:pPr>
            <a:r>
              <a:rPr lang="en-US" sz="2386">
                <a:solidFill>
                  <a:srgbClr val="2A2830"/>
                </a:solidFill>
                <a:latin typeface="Montserrat Bold"/>
              </a:rPr>
              <a:t>Robbys Ursprung liegt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4706" y="1976996"/>
            <a:ext cx="7359397" cy="107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9"/>
              </a:lnSpc>
            </a:pPr>
            <a:r>
              <a:rPr lang="en-US" sz="8100">
                <a:solidFill>
                  <a:srgbClr val="2A2830"/>
                </a:solidFill>
                <a:latin typeface="Montserrat Classic Bold"/>
              </a:rPr>
              <a:t>ROBOTS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32473" y="102870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AF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49349" y="6689273"/>
            <a:ext cx="15335760" cy="957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5400000">
            <a:off x="10932122" y="7217170"/>
            <a:ext cx="511837" cy="108306"/>
            <a:chOff x="0" y="0"/>
            <a:chExt cx="2028619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r="r" b="b" t="t" l="l"/>
              <a:pathLst>
                <a:path h="434340" w="2028619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4354061" y="7201821"/>
            <a:ext cx="511837" cy="108306"/>
            <a:chOff x="0" y="0"/>
            <a:chExt cx="2028619" cy="429260"/>
          </a:xfrm>
        </p:grpSpPr>
        <p:sp>
          <p:nvSpPr>
            <p:cNvPr name="Freeform 6" id="6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r="r" b="b" t="t" l="l"/>
              <a:pathLst>
                <a:path h="434340" w="2028619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65620" y="7346231"/>
            <a:ext cx="1884480" cy="1428112"/>
            <a:chOff x="0" y="0"/>
            <a:chExt cx="3216910" cy="2437864"/>
          </a:xfrm>
        </p:grpSpPr>
        <p:sp>
          <p:nvSpPr>
            <p:cNvPr name="Freeform 8" id="8"/>
            <p:cNvSpPr/>
            <p:nvPr/>
          </p:nvSpPr>
          <p:spPr>
            <a:xfrm>
              <a:off x="19050" y="223520"/>
              <a:ext cx="3178810" cy="2206724"/>
            </a:xfrm>
            <a:custGeom>
              <a:avLst/>
              <a:gdLst/>
              <a:ahLst/>
              <a:cxnLst/>
              <a:rect r="r" b="b" t="t" l="l"/>
              <a:pathLst>
                <a:path h="2206724" w="317881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875751"/>
                    <a:pt x="7620" y="1025624"/>
                    <a:pt x="7620" y="1285974"/>
                  </a:cubicBezTo>
                  <a:cubicBezTo>
                    <a:pt x="7620" y="1480284"/>
                    <a:pt x="16510" y="1879064"/>
                    <a:pt x="21590" y="2070834"/>
                  </a:cubicBezTo>
                  <a:lnTo>
                    <a:pt x="130810" y="2185134"/>
                  </a:lnTo>
                  <a:cubicBezTo>
                    <a:pt x="275590" y="2192754"/>
                    <a:pt x="543560" y="2206724"/>
                    <a:pt x="793750" y="2206724"/>
                  </a:cubicBezTo>
                  <a:lnTo>
                    <a:pt x="3178810" y="220672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12700" y="217170"/>
              <a:ext cx="3191510" cy="2219424"/>
            </a:xfrm>
            <a:custGeom>
              <a:avLst/>
              <a:gdLst/>
              <a:ahLst/>
              <a:cxnLst/>
              <a:rect r="r" b="b" t="t" l="l"/>
              <a:pathLst>
                <a:path h="2219424" w="3191510">
                  <a:moveTo>
                    <a:pt x="3191510" y="2219424"/>
                  </a:moveTo>
                  <a:lnTo>
                    <a:pt x="800100" y="2219424"/>
                  </a:lnTo>
                  <a:cubicBezTo>
                    <a:pt x="547370" y="2219424"/>
                    <a:pt x="270510" y="2205454"/>
                    <a:pt x="137160" y="2197834"/>
                  </a:cubicBezTo>
                  <a:lnTo>
                    <a:pt x="134620" y="2197834"/>
                  </a:lnTo>
                  <a:lnTo>
                    <a:pt x="21590" y="2079724"/>
                  </a:lnTo>
                  <a:lnTo>
                    <a:pt x="21590" y="2077184"/>
                  </a:lnTo>
                  <a:cubicBezTo>
                    <a:pt x="16510" y="1873984"/>
                    <a:pt x="7620" y="1480284"/>
                    <a:pt x="7620" y="1292324"/>
                  </a:cubicBezTo>
                  <a:cubicBezTo>
                    <a:pt x="7620" y="1176754"/>
                    <a:pt x="6350" y="1000224"/>
                    <a:pt x="5080" y="882101"/>
                  </a:cubicBezTo>
                  <a:cubicBezTo>
                    <a:pt x="3810" y="882101"/>
                    <a:pt x="2540" y="882101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2219424"/>
                  </a:lnTo>
                  <a:close/>
                  <a:moveTo>
                    <a:pt x="139700" y="2185134"/>
                  </a:moveTo>
                  <a:cubicBezTo>
                    <a:pt x="273050" y="2192754"/>
                    <a:pt x="548640" y="2206724"/>
                    <a:pt x="800100" y="2206724"/>
                  </a:cubicBezTo>
                  <a:lnTo>
                    <a:pt x="3178810" y="220672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882101"/>
                    <a:pt x="16510" y="882101"/>
                    <a:pt x="17780" y="882101"/>
                  </a:cubicBezTo>
                  <a:cubicBezTo>
                    <a:pt x="19050" y="1000224"/>
                    <a:pt x="20320" y="1176754"/>
                    <a:pt x="20320" y="1292324"/>
                  </a:cubicBezTo>
                  <a:cubicBezTo>
                    <a:pt x="20320" y="1479014"/>
                    <a:pt x="29210" y="1870174"/>
                    <a:pt x="34290" y="2074644"/>
                  </a:cubicBezTo>
                  <a:lnTo>
                    <a:pt x="139700" y="2185134"/>
                  </a:lnTo>
                  <a:close/>
                  <a:moveTo>
                    <a:pt x="139700" y="2185134"/>
                  </a:moveTo>
                  <a:lnTo>
                    <a:pt x="133350" y="2059404"/>
                  </a:lnTo>
                  <a:lnTo>
                    <a:pt x="34290" y="2073374"/>
                  </a:lnTo>
                  <a:lnTo>
                    <a:pt x="139700" y="218513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r="r" b="b" t="t" l="l"/>
              <a:pathLst>
                <a:path h="304800" w="61722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7571917" y="6034108"/>
            <a:ext cx="511837" cy="108306"/>
            <a:chOff x="0" y="0"/>
            <a:chExt cx="2028619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r="r" b="b" t="t" l="l"/>
              <a:pathLst>
                <a:path h="434340" w="2028619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39491" y="4575466"/>
            <a:ext cx="2068384" cy="1256876"/>
            <a:chOff x="0" y="0"/>
            <a:chExt cx="4846125" cy="2944800"/>
          </a:xfrm>
        </p:grpSpPr>
        <p:sp>
          <p:nvSpPr>
            <p:cNvPr name="Freeform 14" id="14"/>
            <p:cNvSpPr/>
            <p:nvPr/>
          </p:nvSpPr>
          <p:spPr>
            <a:xfrm>
              <a:off x="19050" y="223520"/>
              <a:ext cx="4808025" cy="2713660"/>
            </a:xfrm>
            <a:custGeom>
              <a:avLst/>
              <a:gdLst/>
              <a:ahLst/>
              <a:cxnLst/>
              <a:rect r="r" b="b" t="t" l="l"/>
              <a:pathLst>
                <a:path h="2713660" w="4808025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73775"/>
                    <a:pt x="7620" y="1532560"/>
                    <a:pt x="7620" y="1792910"/>
                  </a:cubicBezTo>
                  <a:cubicBezTo>
                    <a:pt x="7620" y="1987220"/>
                    <a:pt x="16510" y="2386000"/>
                    <a:pt x="21590" y="2577770"/>
                  </a:cubicBezTo>
                  <a:lnTo>
                    <a:pt x="130810" y="2692070"/>
                  </a:lnTo>
                  <a:cubicBezTo>
                    <a:pt x="275590" y="2699690"/>
                    <a:pt x="543560" y="2713660"/>
                    <a:pt x="793750" y="2713660"/>
                  </a:cubicBezTo>
                  <a:lnTo>
                    <a:pt x="4808025" y="2713660"/>
                  </a:lnTo>
                  <a:lnTo>
                    <a:pt x="4808025" y="693420"/>
                  </a:lnTo>
                  <a:cubicBezTo>
                    <a:pt x="4808025" y="318770"/>
                    <a:pt x="4799135" y="41910"/>
                    <a:pt x="4799135" y="41910"/>
                  </a:cubicBezTo>
                  <a:cubicBezTo>
                    <a:pt x="4644195" y="21590"/>
                    <a:pt x="4487985" y="11430"/>
                    <a:pt x="4330505" y="12700"/>
                  </a:cubicBezTo>
                  <a:cubicBezTo>
                    <a:pt x="4057455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2700" y="217170"/>
              <a:ext cx="4820725" cy="2726360"/>
            </a:xfrm>
            <a:custGeom>
              <a:avLst/>
              <a:gdLst/>
              <a:ahLst/>
              <a:cxnLst/>
              <a:rect r="r" b="b" t="t" l="l"/>
              <a:pathLst>
                <a:path h="2726360" w="4820725">
                  <a:moveTo>
                    <a:pt x="4820725" y="2726360"/>
                  </a:moveTo>
                  <a:lnTo>
                    <a:pt x="800100" y="2726360"/>
                  </a:lnTo>
                  <a:cubicBezTo>
                    <a:pt x="547370" y="2726360"/>
                    <a:pt x="270510" y="2712390"/>
                    <a:pt x="137160" y="2704770"/>
                  </a:cubicBezTo>
                  <a:lnTo>
                    <a:pt x="134620" y="2704770"/>
                  </a:lnTo>
                  <a:lnTo>
                    <a:pt x="21590" y="2586660"/>
                  </a:lnTo>
                  <a:lnTo>
                    <a:pt x="21590" y="2584120"/>
                  </a:lnTo>
                  <a:cubicBezTo>
                    <a:pt x="16510" y="2380920"/>
                    <a:pt x="7620" y="1987220"/>
                    <a:pt x="7620" y="1799260"/>
                  </a:cubicBezTo>
                  <a:cubicBezTo>
                    <a:pt x="7620" y="1683690"/>
                    <a:pt x="6350" y="1507160"/>
                    <a:pt x="5080" y="1328508"/>
                  </a:cubicBezTo>
                  <a:cubicBezTo>
                    <a:pt x="3810" y="1152236"/>
                    <a:pt x="2540" y="95281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482145" y="16510"/>
                    <a:pt x="3967285" y="13970"/>
                  </a:cubicBezTo>
                  <a:cubicBezTo>
                    <a:pt x="4132385" y="12700"/>
                    <a:pt x="4267005" y="12700"/>
                    <a:pt x="4336855" y="12700"/>
                  </a:cubicBezTo>
                  <a:cubicBezTo>
                    <a:pt x="4490525" y="11430"/>
                    <a:pt x="4649275" y="21590"/>
                    <a:pt x="4806755" y="41910"/>
                  </a:cubicBezTo>
                  <a:lnTo>
                    <a:pt x="4811835" y="43180"/>
                  </a:lnTo>
                  <a:lnTo>
                    <a:pt x="4811835" y="48260"/>
                  </a:lnTo>
                  <a:cubicBezTo>
                    <a:pt x="4811835" y="50800"/>
                    <a:pt x="4820725" y="328930"/>
                    <a:pt x="4820725" y="699770"/>
                  </a:cubicBezTo>
                  <a:lnTo>
                    <a:pt x="4820725" y="2726360"/>
                  </a:lnTo>
                  <a:close/>
                  <a:moveTo>
                    <a:pt x="139700" y="2692070"/>
                  </a:moveTo>
                  <a:cubicBezTo>
                    <a:pt x="273050" y="2699690"/>
                    <a:pt x="548640" y="2713660"/>
                    <a:pt x="800100" y="2713660"/>
                  </a:cubicBezTo>
                  <a:lnTo>
                    <a:pt x="4808025" y="2713660"/>
                  </a:lnTo>
                  <a:lnTo>
                    <a:pt x="4808025" y="699770"/>
                  </a:lnTo>
                  <a:cubicBezTo>
                    <a:pt x="4808025" y="358140"/>
                    <a:pt x="4800405" y="93980"/>
                    <a:pt x="4799135" y="53340"/>
                  </a:cubicBezTo>
                  <a:cubicBezTo>
                    <a:pt x="4644195" y="33020"/>
                    <a:pt x="4487985" y="24130"/>
                    <a:pt x="4336855" y="25400"/>
                  </a:cubicBezTo>
                  <a:cubicBezTo>
                    <a:pt x="4267005" y="25400"/>
                    <a:pt x="4132385" y="27940"/>
                    <a:pt x="3967285" y="26670"/>
                  </a:cubicBezTo>
                  <a:cubicBezTo>
                    <a:pt x="3458015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52817"/>
                    <a:pt x="16510" y="1152236"/>
                    <a:pt x="17780" y="1328508"/>
                  </a:cubicBezTo>
                  <a:cubicBezTo>
                    <a:pt x="19050" y="1507160"/>
                    <a:pt x="20320" y="1683690"/>
                    <a:pt x="20320" y="1799260"/>
                  </a:cubicBezTo>
                  <a:cubicBezTo>
                    <a:pt x="20320" y="1985950"/>
                    <a:pt x="29210" y="2377110"/>
                    <a:pt x="34290" y="2581580"/>
                  </a:cubicBezTo>
                  <a:lnTo>
                    <a:pt x="139700" y="2692070"/>
                  </a:lnTo>
                  <a:close/>
                  <a:moveTo>
                    <a:pt x="139700" y="2692070"/>
                  </a:moveTo>
                  <a:lnTo>
                    <a:pt x="133350" y="2566340"/>
                  </a:lnTo>
                  <a:lnTo>
                    <a:pt x="34290" y="2580310"/>
                  </a:lnTo>
                  <a:lnTo>
                    <a:pt x="139700" y="26920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r="r" b="b" t="t" l="l"/>
              <a:pathLst>
                <a:path h="304800" w="61722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538391" y="7419054"/>
            <a:ext cx="2262113" cy="1447064"/>
            <a:chOff x="0" y="0"/>
            <a:chExt cx="5300023" cy="3390402"/>
          </a:xfrm>
        </p:grpSpPr>
        <p:sp>
          <p:nvSpPr>
            <p:cNvPr name="Freeform 18" id="18"/>
            <p:cNvSpPr/>
            <p:nvPr/>
          </p:nvSpPr>
          <p:spPr>
            <a:xfrm>
              <a:off x="19050" y="223520"/>
              <a:ext cx="5261923" cy="3159262"/>
            </a:xfrm>
            <a:custGeom>
              <a:avLst/>
              <a:gdLst/>
              <a:ahLst/>
              <a:cxnLst/>
              <a:rect r="r" b="b" t="t" l="l"/>
              <a:pathLst>
                <a:path h="3159262" w="5261923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47839"/>
                    <a:pt x="7620" y="1978162"/>
                    <a:pt x="7620" y="2238512"/>
                  </a:cubicBezTo>
                  <a:cubicBezTo>
                    <a:pt x="7620" y="2432822"/>
                    <a:pt x="16510" y="2831602"/>
                    <a:pt x="21590" y="3023372"/>
                  </a:cubicBezTo>
                  <a:lnTo>
                    <a:pt x="130810" y="3137672"/>
                  </a:lnTo>
                  <a:cubicBezTo>
                    <a:pt x="275590" y="3145292"/>
                    <a:pt x="543560" y="3159262"/>
                    <a:pt x="793750" y="3159262"/>
                  </a:cubicBezTo>
                  <a:lnTo>
                    <a:pt x="5261923" y="3159262"/>
                  </a:lnTo>
                  <a:lnTo>
                    <a:pt x="5261923" y="693420"/>
                  </a:lnTo>
                  <a:cubicBezTo>
                    <a:pt x="5261923" y="318770"/>
                    <a:pt x="5253034" y="41910"/>
                    <a:pt x="5253034" y="41910"/>
                  </a:cubicBezTo>
                  <a:cubicBezTo>
                    <a:pt x="5098093" y="21590"/>
                    <a:pt x="4941884" y="11430"/>
                    <a:pt x="4784403" y="12700"/>
                  </a:cubicBezTo>
                  <a:cubicBezTo>
                    <a:pt x="4511353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2700" y="217170"/>
              <a:ext cx="5274623" cy="3171962"/>
            </a:xfrm>
            <a:custGeom>
              <a:avLst/>
              <a:gdLst/>
              <a:ahLst/>
              <a:cxnLst/>
              <a:rect r="r" b="b" t="t" l="l"/>
              <a:pathLst>
                <a:path h="3171962" w="5274623">
                  <a:moveTo>
                    <a:pt x="5274623" y="3171962"/>
                  </a:moveTo>
                  <a:lnTo>
                    <a:pt x="800100" y="3171962"/>
                  </a:lnTo>
                  <a:cubicBezTo>
                    <a:pt x="547370" y="3171962"/>
                    <a:pt x="270510" y="3157992"/>
                    <a:pt x="137160" y="3150372"/>
                  </a:cubicBezTo>
                  <a:lnTo>
                    <a:pt x="134620" y="3150372"/>
                  </a:lnTo>
                  <a:lnTo>
                    <a:pt x="21590" y="3032262"/>
                  </a:lnTo>
                  <a:lnTo>
                    <a:pt x="21590" y="3029722"/>
                  </a:lnTo>
                  <a:cubicBezTo>
                    <a:pt x="16510" y="2826522"/>
                    <a:pt x="7620" y="2432822"/>
                    <a:pt x="7620" y="2244862"/>
                  </a:cubicBezTo>
                  <a:cubicBezTo>
                    <a:pt x="7620" y="2129292"/>
                    <a:pt x="6350" y="1952762"/>
                    <a:pt x="5080" y="1720905"/>
                  </a:cubicBezTo>
                  <a:cubicBezTo>
                    <a:pt x="3810" y="1389687"/>
                    <a:pt x="2540" y="1014976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36043" y="16510"/>
                    <a:pt x="4421184" y="13970"/>
                  </a:cubicBezTo>
                  <a:cubicBezTo>
                    <a:pt x="4586284" y="12700"/>
                    <a:pt x="4720903" y="12700"/>
                    <a:pt x="4790753" y="12700"/>
                  </a:cubicBezTo>
                  <a:cubicBezTo>
                    <a:pt x="4944423" y="11430"/>
                    <a:pt x="5103173" y="21590"/>
                    <a:pt x="5260653" y="41910"/>
                  </a:cubicBezTo>
                  <a:lnTo>
                    <a:pt x="5265734" y="43180"/>
                  </a:lnTo>
                  <a:lnTo>
                    <a:pt x="5265734" y="48260"/>
                  </a:lnTo>
                  <a:cubicBezTo>
                    <a:pt x="5265734" y="50800"/>
                    <a:pt x="5274623" y="328930"/>
                    <a:pt x="5274623" y="699770"/>
                  </a:cubicBezTo>
                  <a:lnTo>
                    <a:pt x="5274623" y="3171962"/>
                  </a:lnTo>
                  <a:close/>
                  <a:moveTo>
                    <a:pt x="139700" y="3137672"/>
                  </a:moveTo>
                  <a:cubicBezTo>
                    <a:pt x="273050" y="3145292"/>
                    <a:pt x="548640" y="3159262"/>
                    <a:pt x="800100" y="3159262"/>
                  </a:cubicBezTo>
                  <a:lnTo>
                    <a:pt x="5261923" y="3159262"/>
                  </a:lnTo>
                  <a:lnTo>
                    <a:pt x="5261923" y="699770"/>
                  </a:lnTo>
                  <a:cubicBezTo>
                    <a:pt x="5261923" y="358140"/>
                    <a:pt x="5254304" y="93980"/>
                    <a:pt x="5253034" y="53340"/>
                  </a:cubicBezTo>
                  <a:cubicBezTo>
                    <a:pt x="5098093" y="33020"/>
                    <a:pt x="4941884" y="24130"/>
                    <a:pt x="4790753" y="25400"/>
                  </a:cubicBezTo>
                  <a:cubicBezTo>
                    <a:pt x="4720903" y="25400"/>
                    <a:pt x="4586284" y="27940"/>
                    <a:pt x="4421184" y="26670"/>
                  </a:cubicBezTo>
                  <a:cubicBezTo>
                    <a:pt x="3911914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14976"/>
                    <a:pt x="16510" y="1389687"/>
                    <a:pt x="17780" y="1720905"/>
                  </a:cubicBezTo>
                  <a:cubicBezTo>
                    <a:pt x="19050" y="1952762"/>
                    <a:pt x="20320" y="2129292"/>
                    <a:pt x="20320" y="2244862"/>
                  </a:cubicBezTo>
                  <a:cubicBezTo>
                    <a:pt x="20320" y="2431552"/>
                    <a:pt x="29210" y="2822712"/>
                    <a:pt x="34290" y="3027182"/>
                  </a:cubicBezTo>
                  <a:lnTo>
                    <a:pt x="139700" y="3137672"/>
                  </a:lnTo>
                  <a:close/>
                  <a:moveTo>
                    <a:pt x="139700" y="3137672"/>
                  </a:moveTo>
                  <a:lnTo>
                    <a:pt x="133350" y="3011942"/>
                  </a:lnTo>
                  <a:lnTo>
                    <a:pt x="34290" y="3025912"/>
                  </a:lnTo>
                  <a:lnTo>
                    <a:pt x="139700" y="31376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r="r" b="b" t="t" l="l"/>
              <a:pathLst>
                <a:path h="304800" w="61722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14242040" y="6080156"/>
            <a:ext cx="511837" cy="108306"/>
            <a:chOff x="0" y="0"/>
            <a:chExt cx="2028619" cy="429260"/>
          </a:xfrm>
        </p:grpSpPr>
        <p:sp>
          <p:nvSpPr>
            <p:cNvPr name="Freeform 22" id="22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r="r" b="b" t="t" l="l"/>
              <a:pathLst>
                <a:path h="434340" w="2028619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947319" y="4587583"/>
            <a:ext cx="2134196" cy="1244759"/>
            <a:chOff x="0" y="0"/>
            <a:chExt cx="5000319" cy="2916410"/>
          </a:xfrm>
        </p:grpSpPr>
        <p:sp>
          <p:nvSpPr>
            <p:cNvPr name="Freeform 24" id="24"/>
            <p:cNvSpPr/>
            <p:nvPr/>
          </p:nvSpPr>
          <p:spPr>
            <a:xfrm>
              <a:off x="19050" y="223520"/>
              <a:ext cx="4962220" cy="2685270"/>
            </a:xfrm>
            <a:custGeom>
              <a:avLst/>
              <a:gdLst/>
              <a:ahLst/>
              <a:cxnLst/>
              <a:rect r="r" b="b" t="t" l="l"/>
              <a:pathLst>
                <a:path h="2685270" w="496222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62685"/>
                    <a:pt x="7620" y="1504170"/>
                    <a:pt x="7620" y="1764520"/>
                  </a:cubicBezTo>
                  <a:cubicBezTo>
                    <a:pt x="7620" y="1958831"/>
                    <a:pt x="16510" y="2357610"/>
                    <a:pt x="21590" y="2549381"/>
                  </a:cubicBezTo>
                  <a:lnTo>
                    <a:pt x="130810" y="2663681"/>
                  </a:lnTo>
                  <a:cubicBezTo>
                    <a:pt x="275590" y="2671300"/>
                    <a:pt x="543560" y="2685270"/>
                    <a:pt x="793750" y="2685270"/>
                  </a:cubicBezTo>
                  <a:lnTo>
                    <a:pt x="4962220" y="2685270"/>
                  </a:lnTo>
                  <a:lnTo>
                    <a:pt x="4962220" y="693420"/>
                  </a:lnTo>
                  <a:cubicBezTo>
                    <a:pt x="4962220" y="318770"/>
                    <a:pt x="4953329" y="41910"/>
                    <a:pt x="4953329" y="41910"/>
                  </a:cubicBezTo>
                  <a:cubicBezTo>
                    <a:pt x="4798390" y="21590"/>
                    <a:pt x="4642179" y="11430"/>
                    <a:pt x="4484700" y="12700"/>
                  </a:cubicBezTo>
                  <a:cubicBezTo>
                    <a:pt x="421165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E9EE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12700" y="217170"/>
              <a:ext cx="4974920" cy="2697970"/>
            </a:xfrm>
            <a:custGeom>
              <a:avLst/>
              <a:gdLst/>
              <a:ahLst/>
              <a:cxnLst/>
              <a:rect r="r" b="b" t="t" l="l"/>
              <a:pathLst>
                <a:path h="2697970" w="4974920">
                  <a:moveTo>
                    <a:pt x="4974920" y="2697970"/>
                  </a:moveTo>
                  <a:lnTo>
                    <a:pt x="800100" y="2697970"/>
                  </a:lnTo>
                  <a:cubicBezTo>
                    <a:pt x="547370" y="2697970"/>
                    <a:pt x="270510" y="2684001"/>
                    <a:pt x="137160" y="2676381"/>
                  </a:cubicBezTo>
                  <a:lnTo>
                    <a:pt x="134620" y="2676381"/>
                  </a:lnTo>
                  <a:lnTo>
                    <a:pt x="21590" y="2558270"/>
                  </a:lnTo>
                  <a:lnTo>
                    <a:pt x="21590" y="2555731"/>
                  </a:lnTo>
                  <a:cubicBezTo>
                    <a:pt x="16510" y="2352531"/>
                    <a:pt x="7620" y="1958831"/>
                    <a:pt x="7620" y="1770870"/>
                  </a:cubicBezTo>
                  <a:cubicBezTo>
                    <a:pt x="7620" y="1655301"/>
                    <a:pt x="6350" y="1478770"/>
                    <a:pt x="5080" y="1303509"/>
                  </a:cubicBezTo>
                  <a:cubicBezTo>
                    <a:pt x="3810" y="1137108"/>
                    <a:pt x="2540" y="94885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636339" y="16510"/>
                    <a:pt x="4121479" y="13970"/>
                  </a:cubicBezTo>
                  <a:cubicBezTo>
                    <a:pt x="4286579" y="12700"/>
                    <a:pt x="4421200" y="12700"/>
                    <a:pt x="4491050" y="12700"/>
                  </a:cubicBezTo>
                  <a:cubicBezTo>
                    <a:pt x="4644720" y="11430"/>
                    <a:pt x="4803470" y="21590"/>
                    <a:pt x="4960950" y="41910"/>
                  </a:cubicBezTo>
                  <a:lnTo>
                    <a:pt x="4966029" y="43180"/>
                  </a:lnTo>
                  <a:lnTo>
                    <a:pt x="4966029" y="48260"/>
                  </a:lnTo>
                  <a:cubicBezTo>
                    <a:pt x="4966029" y="50800"/>
                    <a:pt x="4974920" y="328930"/>
                    <a:pt x="4974920" y="699770"/>
                  </a:cubicBezTo>
                  <a:lnTo>
                    <a:pt x="4974920" y="2697970"/>
                  </a:lnTo>
                  <a:close/>
                  <a:moveTo>
                    <a:pt x="139700" y="2663681"/>
                  </a:moveTo>
                  <a:cubicBezTo>
                    <a:pt x="273050" y="2671301"/>
                    <a:pt x="548640" y="2685270"/>
                    <a:pt x="800100" y="2685270"/>
                  </a:cubicBezTo>
                  <a:lnTo>
                    <a:pt x="4962220" y="2685270"/>
                  </a:lnTo>
                  <a:lnTo>
                    <a:pt x="4962220" y="699770"/>
                  </a:lnTo>
                  <a:cubicBezTo>
                    <a:pt x="4962220" y="358140"/>
                    <a:pt x="4954600" y="93980"/>
                    <a:pt x="4953329" y="53340"/>
                  </a:cubicBezTo>
                  <a:cubicBezTo>
                    <a:pt x="4798390" y="33020"/>
                    <a:pt x="4642179" y="24130"/>
                    <a:pt x="4491050" y="25400"/>
                  </a:cubicBezTo>
                  <a:cubicBezTo>
                    <a:pt x="4421200" y="25400"/>
                    <a:pt x="4286579" y="27940"/>
                    <a:pt x="4121479" y="26670"/>
                  </a:cubicBezTo>
                  <a:cubicBezTo>
                    <a:pt x="361220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48857"/>
                    <a:pt x="16510" y="1137108"/>
                    <a:pt x="17780" y="1303508"/>
                  </a:cubicBezTo>
                  <a:cubicBezTo>
                    <a:pt x="19050" y="1478770"/>
                    <a:pt x="20320" y="1655300"/>
                    <a:pt x="20320" y="1770870"/>
                  </a:cubicBezTo>
                  <a:cubicBezTo>
                    <a:pt x="20320" y="1957560"/>
                    <a:pt x="29210" y="2348720"/>
                    <a:pt x="34290" y="2553190"/>
                  </a:cubicBezTo>
                  <a:lnTo>
                    <a:pt x="139700" y="2663681"/>
                  </a:lnTo>
                  <a:close/>
                  <a:moveTo>
                    <a:pt x="139700" y="2663681"/>
                  </a:moveTo>
                  <a:lnTo>
                    <a:pt x="133350" y="2537951"/>
                  </a:lnTo>
                  <a:lnTo>
                    <a:pt x="34290" y="2551921"/>
                  </a:lnTo>
                  <a:lnTo>
                    <a:pt x="139700" y="26636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r="r" b="b" t="t" l="l"/>
              <a:pathLst>
                <a:path h="304800" w="61722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-1691511">
            <a:off x="13454489" y="7548833"/>
            <a:ext cx="6461240" cy="6197808"/>
            <a:chOff x="0" y="0"/>
            <a:chExt cx="6323330" cy="6065520"/>
          </a:xfrm>
        </p:grpSpPr>
        <p:sp>
          <p:nvSpPr>
            <p:cNvPr name="Freeform 28" id="2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6670" y="9234236"/>
            <a:ext cx="3478024" cy="189117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566860" y="58291"/>
            <a:ext cx="6543581" cy="1249229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-1271350"/>
            <a:ext cx="935182" cy="411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38391" y="145573"/>
            <a:ext cx="6502300" cy="1371394"/>
          </a:xfrm>
          <a:prstGeom prst="rect">
            <a:avLst/>
          </a:prstGeom>
        </p:spPr>
      </p:pic>
      <p:sp>
        <p:nvSpPr>
          <p:cNvPr name="AutoShape 33" id="33"/>
          <p:cNvSpPr/>
          <p:nvPr/>
        </p:nvSpPr>
        <p:spPr>
          <a:xfrm rot="0">
            <a:off x="1028700" y="2795825"/>
            <a:ext cx="4127413" cy="0"/>
          </a:xfrm>
          <a:prstGeom prst="line">
            <a:avLst/>
          </a:prstGeom>
          <a:ln cap="rnd" w="47625">
            <a:solidFill>
              <a:srgbClr val="CF908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-931777">
            <a:off x="12768997" y="8938471"/>
            <a:ext cx="6461240" cy="6197808"/>
            <a:chOff x="0" y="0"/>
            <a:chExt cx="6323330" cy="6065520"/>
          </a:xfrm>
        </p:grpSpPr>
        <p:sp>
          <p:nvSpPr>
            <p:cNvPr name="Freeform 35" id="35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CF8B8A"/>
            </a:solidFill>
          </p:spPr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97391" y="6344179"/>
            <a:ext cx="625177" cy="625177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6977804" y="4720823"/>
            <a:ext cx="170006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2: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33406" y="7521418"/>
            <a:ext cx="16720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3: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85370" y="4823642"/>
            <a:ext cx="165809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oontime Bold"/>
              </a:rPr>
              <a:t>Abteilung 4: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96420" y="5235173"/>
            <a:ext cx="1462832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Prototypen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38391" y="7985079"/>
            <a:ext cx="2262113" cy="78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301">
                <a:solidFill>
                  <a:srgbClr val="000000"/>
                </a:solidFill>
                <a:latin typeface="Open Sans Light"/>
              </a:rPr>
              <a:t>Konstruktion </a:t>
            </a:r>
          </a:p>
          <a:p>
            <a:pPr algn="ctr">
              <a:lnSpc>
                <a:spcPts val="3222"/>
              </a:lnSpc>
            </a:pPr>
            <a:r>
              <a:rPr lang="en-US" sz="2301">
                <a:solidFill>
                  <a:srgbClr val="000000"/>
                </a:solidFill>
                <a:latin typeface="Open Sans Light"/>
              </a:rPr>
              <a:t>&amp; Testing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89252" y="5235173"/>
            <a:ext cx="14503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Produktion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1469445"/>
            <a:ext cx="4739917" cy="131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2"/>
              </a:lnSpc>
            </a:pPr>
            <a:r>
              <a:rPr lang="en-US" sz="9699">
                <a:solidFill>
                  <a:srgbClr val="FFFFFF"/>
                </a:solidFill>
                <a:latin typeface="Twister Bold"/>
              </a:rPr>
              <a:t>Level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2825297"/>
            <a:ext cx="14814764" cy="170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1"/>
              </a:lnSpc>
            </a:pPr>
            <a:r>
              <a:rPr lang="en-US" sz="2729">
                <a:solidFill>
                  <a:srgbClr val="FFFFFF"/>
                </a:solidFill>
                <a:latin typeface="Montserrat Bold"/>
              </a:rPr>
              <a:t>- 4 Level </a:t>
            </a:r>
          </a:p>
          <a:p>
            <a:pPr>
              <a:lnSpc>
                <a:spcPts val="4641"/>
              </a:lnSpc>
            </a:pPr>
            <a:r>
              <a:rPr lang="en-US" sz="2729">
                <a:solidFill>
                  <a:srgbClr val="FFFFFF"/>
                </a:solidFill>
                <a:latin typeface="Montserrat Bold"/>
              </a:rPr>
              <a:t>- stellen die Abteilungen dar, die Robby überqueren muss, um in den Serverraum zu gelangen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685109" y="8312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FFFFFF"/>
                </a:solidFill>
                <a:latin typeface="Montserrat Extra-Light Bold"/>
              </a:rPr>
              <a:t>06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778775" y="7505681"/>
            <a:ext cx="166241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ontime"/>
              </a:rPr>
              <a:t>Abteilung 1: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129020" y="8076854"/>
            <a:ext cx="29619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Planung</a:t>
            </a:r>
          </a:p>
        </p:txBody>
      </p:sp>
      <p:pic>
        <p:nvPicPr>
          <p:cNvPr name="Picture 48" id="4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15247" y="6344179"/>
            <a:ext cx="625177" cy="625177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75452" y="6374879"/>
            <a:ext cx="625177" cy="625177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85370" y="6390227"/>
            <a:ext cx="625177" cy="625177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4521278" y="6426776"/>
            <a:ext cx="177403" cy="4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Open Sans Light"/>
              </a:rPr>
              <a:t>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40250" y="6503536"/>
            <a:ext cx="17517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Montserrat Extra-Light Bold"/>
              </a:rPr>
              <a:t>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079144" y="6503536"/>
            <a:ext cx="217793" cy="4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3072">
                <a:solidFill>
                  <a:srgbClr val="FFFFFF"/>
                </a:solidFill>
                <a:latin typeface="Montserrat Extra-Light Bold"/>
              </a:rPr>
              <a:t>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396160" y="6517078"/>
            <a:ext cx="20359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Montserrat Extra-Light Bold"/>
              </a:rPr>
              <a:t>4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2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144384" y="-2057400"/>
            <a:ext cx="93518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6022" y="8898123"/>
            <a:ext cx="1651978" cy="156318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4848099">
            <a:off x="-776087" y="9208078"/>
            <a:ext cx="6461240" cy="6197808"/>
            <a:chOff x="0" y="0"/>
            <a:chExt cx="6323330" cy="6065520"/>
          </a:xfrm>
        </p:grpSpPr>
        <p:sp>
          <p:nvSpPr>
            <p:cNvPr name="Freeform 6" id="6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9B7E84"/>
            </a:solidFill>
          </p:spPr>
        </p:sp>
      </p:grpSp>
      <p:grpSp>
        <p:nvGrpSpPr>
          <p:cNvPr name="Group 7" id="7"/>
          <p:cNvGrpSpPr/>
          <p:nvPr/>
        </p:nvGrpSpPr>
        <p:grpSpPr>
          <a:xfrm rot="-2938367">
            <a:off x="-3507479" y="8212858"/>
            <a:ext cx="6461240" cy="6197808"/>
            <a:chOff x="0" y="0"/>
            <a:chExt cx="6323330" cy="6065520"/>
          </a:xfrm>
        </p:grpSpPr>
        <p:sp>
          <p:nvSpPr>
            <p:cNvPr name="Freeform 8" id="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6AFB7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028700" y="5595455"/>
            <a:ext cx="4127413" cy="0"/>
          </a:xfrm>
          <a:prstGeom prst="line">
            <a:avLst/>
          </a:prstGeom>
          <a:ln cap="rnd" w="47625">
            <a:solidFill>
              <a:srgbClr val="9B7E8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81583" y="3603900"/>
            <a:ext cx="1661524" cy="182039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18219" y="5063652"/>
            <a:ext cx="9827387" cy="15969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289412" y="7754938"/>
            <a:ext cx="5435806" cy="13613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6842743" y="5716650"/>
            <a:ext cx="1538464" cy="203828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0421" y="4896635"/>
            <a:ext cx="1657579" cy="74644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14851" y="1769206"/>
            <a:ext cx="8892464" cy="556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Einstieg zum Spiel : Story wird kurz zu sehen sein, wo Robby und die Menschen gezeigt werden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der Übergang zu den verschiedenen Leveln, wird auf einem "Fließband" dargestellt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Roboter kann gehen, springen 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nach rechts und links bewegen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Werkzeuge = Leben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Glühbirne = Punkte (Geld)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Magnet = mehrere Punkte auf einmal einsammeln</a:t>
            </a:r>
          </a:p>
          <a:p>
            <a:pPr algn="just">
              <a:lnSpc>
                <a:spcPts val="4448"/>
              </a:lnSpc>
            </a:pPr>
            <a:r>
              <a:rPr lang="en-US" sz="2616">
                <a:solidFill>
                  <a:srgbClr val="000000"/>
                </a:solidFill>
                <a:latin typeface="Montserrat Extra-Light Bold"/>
              </a:rPr>
              <a:t>- Kaffee = verlangsamt den Roboter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258820"/>
            <a:ext cx="7359397" cy="116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12"/>
              </a:lnSpc>
            </a:pPr>
            <a:r>
              <a:rPr lang="en-US" sz="8699">
                <a:solidFill>
                  <a:srgbClr val="000000"/>
                </a:solidFill>
                <a:latin typeface="Twister Bold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85109" y="831270"/>
            <a:ext cx="8087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6"/>
              </a:lnSpc>
            </a:pPr>
            <a:r>
              <a:rPr lang="en-US" sz="3130">
                <a:solidFill>
                  <a:srgbClr val="000000"/>
                </a:solidFill>
                <a:latin typeface="Montserrat Extra-Light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7E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81059" y="0"/>
            <a:ext cx="2606941" cy="10287000"/>
            <a:chOff x="0" y="0"/>
            <a:chExt cx="594271" cy="23449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4271" cy="2344997"/>
            </a:xfrm>
            <a:custGeom>
              <a:avLst/>
              <a:gdLst/>
              <a:ahLst/>
              <a:cxnLst/>
              <a:rect r="r" b="b" t="t" l="l"/>
              <a:pathLst>
                <a:path h="2344997" w="594271">
                  <a:moveTo>
                    <a:pt x="0" y="0"/>
                  </a:moveTo>
                  <a:lnTo>
                    <a:pt x="594271" y="0"/>
                  </a:lnTo>
                  <a:lnTo>
                    <a:pt x="594271" y="2344997"/>
                  </a:lnTo>
                  <a:lnTo>
                    <a:pt x="0" y="234499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4575" y="-1677338"/>
            <a:ext cx="93518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859" y="-219591"/>
            <a:ext cx="3478024" cy="18911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96303" y="-1367186"/>
            <a:ext cx="2889693" cy="27343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2938367">
            <a:off x="10150695" y="2044596"/>
            <a:ext cx="6461240" cy="6197808"/>
            <a:chOff x="0" y="0"/>
            <a:chExt cx="6323330" cy="6065520"/>
          </a:xfrm>
        </p:grpSpPr>
        <p:sp>
          <p:nvSpPr>
            <p:cNvPr name="Freeform 8" id="8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6AFB7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39495" y="6575910"/>
            <a:ext cx="1651978" cy="156318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533308" y="9535922"/>
            <a:ext cx="4306449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67"/>
              </a:lnSpc>
            </a:pPr>
            <a:r>
              <a:rPr lang="en-US" sz="3300">
                <a:solidFill>
                  <a:srgbClr val="FFFFFF"/>
                </a:solidFill>
                <a:latin typeface="Montserrat Bold"/>
              </a:rPr>
              <a:t>reallygreatsite.com</a:t>
            </a:r>
          </a:p>
        </p:txBody>
      </p:sp>
      <p:grpSp>
        <p:nvGrpSpPr>
          <p:cNvPr name="Group 11" id="11"/>
          <p:cNvGrpSpPr/>
          <p:nvPr/>
        </p:nvGrpSpPr>
        <p:grpSpPr>
          <a:xfrm rot="-4848099">
            <a:off x="13467655" y="5729041"/>
            <a:ext cx="6461240" cy="6197808"/>
            <a:chOff x="0" y="0"/>
            <a:chExt cx="6323330" cy="6065520"/>
          </a:xfrm>
        </p:grpSpPr>
        <p:sp>
          <p:nvSpPr>
            <p:cNvPr name="Freeform 12" id="12"/>
            <p:cNvSpPr/>
            <p:nvPr/>
          </p:nvSpPr>
          <p:spPr>
            <a:xfrm>
              <a:off x="-50800" y="0"/>
              <a:ext cx="6424930" cy="6066790"/>
            </a:xfrm>
            <a:custGeom>
              <a:avLst/>
              <a:gdLst/>
              <a:ahLst/>
              <a:cxnLst/>
              <a:rect r="r" b="b" t="t" l="l"/>
              <a:pathLst>
                <a:path h="6066790" w="642493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4668520" y="6066790"/>
                  </a:lnTo>
                  <a:lnTo>
                    <a:pt x="4668520" y="0"/>
                  </a:lnTo>
                  <a:lnTo>
                    <a:pt x="1692910" y="0"/>
                  </a:lnTo>
                  <a:close/>
                  <a:moveTo>
                    <a:pt x="5125720" y="0"/>
                  </a:moveTo>
                  <a:lnTo>
                    <a:pt x="4668520" y="0"/>
                  </a:lnTo>
                  <a:lnTo>
                    <a:pt x="4668520" y="6065520"/>
                  </a:lnTo>
                  <a:lnTo>
                    <a:pt x="4678680" y="6065520"/>
                  </a:lnTo>
                  <a:cubicBezTo>
                    <a:pt x="5417820" y="6065520"/>
                    <a:pt x="6066790" y="5462270"/>
                    <a:pt x="6120130" y="4725670"/>
                  </a:cubicBezTo>
                  <a:lnTo>
                    <a:pt x="6370320" y="1338580"/>
                  </a:lnTo>
                  <a:cubicBezTo>
                    <a:pt x="6424930" y="603250"/>
                    <a:pt x="5864860" y="0"/>
                    <a:pt x="5125720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FE9E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429482" y="4466923"/>
            <a:ext cx="11429035" cy="157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0"/>
              </a:lnSpc>
            </a:pPr>
            <a:r>
              <a:rPr lang="en-US" sz="11808">
                <a:solidFill>
                  <a:srgbClr val="FFFFFF"/>
                </a:solidFill>
                <a:latin typeface="Twister Bold"/>
              </a:rPr>
              <a:t>Technische Umsetzung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14458" t="12404" r="14496" b="17678"/>
          <a:stretch>
            <a:fillRect/>
          </a:stretch>
        </p:blipFill>
        <p:spPr>
          <a:xfrm flipH="false" flipV="false" rot="0">
            <a:off x="16846512" y="9311804"/>
            <a:ext cx="825576" cy="81247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277139" y="9554083"/>
            <a:ext cx="162743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3E46"/>
                </a:solidFill>
                <a:latin typeface="Montserrat Extra-Light Bold"/>
              </a:rPr>
              <a:t>EA Games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DAE8Sn0y4eg</dc:identifier>
  <dcterms:modified xsi:type="dcterms:W3CDTF">2011-08-01T06:04:30Z</dcterms:modified>
  <cp:revision>1</cp:revision>
  <dc:title>EA Games</dc:title>
</cp:coreProperties>
</file>